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C258E0-43E2-4C11-9FC4-715DC8B18613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58FC2E-4FF9-4E25-A1B8-AD81CBE0D7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58FC2E-4FF9-4E25-A1B8-AD81CBE0D76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814D-7AAA-4501-9F5D-FAF87E597566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A6C5-9A0F-475C-8890-74D08A0579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Tm="5000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814D-7AAA-4501-9F5D-FAF87E597566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A6C5-9A0F-475C-8890-74D08A0579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814D-7AAA-4501-9F5D-FAF87E597566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A6C5-9A0F-475C-8890-74D08A0579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814D-7AAA-4501-9F5D-FAF87E597566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A6C5-9A0F-475C-8890-74D08A0579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814D-7AAA-4501-9F5D-FAF87E597566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A6C5-9A0F-475C-8890-74D08A0579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Tm="5000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814D-7AAA-4501-9F5D-FAF87E597566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A6C5-9A0F-475C-8890-74D08A0579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814D-7AAA-4501-9F5D-FAF87E597566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A6C5-9A0F-475C-8890-74D08A0579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814D-7AAA-4501-9F5D-FAF87E597566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F5A6C5-9A0F-475C-8890-74D08A0579D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 advTm="5000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814D-7AAA-4501-9F5D-FAF87E597566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A6C5-9A0F-475C-8890-74D08A0579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B814D-7AAA-4501-9F5D-FAF87E597566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1F5A6C5-9A0F-475C-8890-74D08A0579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1EB814D-7AAA-4501-9F5D-FAF87E597566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A6C5-9A0F-475C-8890-74D08A0579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 advTm="5000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1EB814D-7AAA-4501-9F5D-FAF87E597566}" type="datetimeFigureOut">
              <a:rPr lang="en-US" smtClean="0"/>
              <a:pPr/>
              <a:t>5/19/2016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1F5A6C5-9A0F-475C-8890-74D08A0579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Tm="5000">
    <p:wedge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FF0000"/>
                </a:solidFill>
                <a:latin typeface="SutonnyMJ" pitchFamily="2" charset="0"/>
              </a:rPr>
              <a:t>         </a:t>
            </a:r>
            <a:r>
              <a:rPr lang="en-US" sz="9600" dirty="0" err="1" smtClean="0">
                <a:solidFill>
                  <a:srgbClr val="FF0000"/>
                </a:solidFill>
                <a:latin typeface="SutonnyMJ" pitchFamily="2" charset="0"/>
              </a:rPr>
              <a:t>m¦vMZg</a:t>
            </a:r>
            <a:r>
              <a:rPr lang="en-US" sz="9600" dirty="0" smtClean="0">
                <a:solidFill>
                  <a:srgbClr val="FF0000"/>
                </a:solidFill>
                <a:latin typeface="SutonnyMJ" pitchFamily="2" charset="0"/>
              </a:rPr>
              <a:t> </a:t>
            </a:r>
            <a:endParaRPr lang="en-US" sz="9600" dirty="0">
              <a:solidFill>
                <a:srgbClr val="FF0000"/>
              </a:solidFill>
              <a:latin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0"/>
            <a:ext cx="7467600" cy="2286000"/>
          </a:xfrm>
          <a:solidFill>
            <a:srgbClr val="0070C0"/>
          </a:solidFill>
        </p:spPr>
        <p:txBody>
          <a:bodyPr>
            <a:normAutofit fontScale="92500"/>
          </a:bodyPr>
          <a:lstStyle/>
          <a:p>
            <a:r>
              <a:rPr lang="en-US" sz="4000" b="1" dirty="0" smtClean="0">
                <a:latin typeface="TeeshtaMJ" pitchFamily="2" charset="0"/>
              </a:rPr>
              <a:t>‡</a:t>
            </a:r>
            <a:r>
              <a:rPr lang="en-US" sz="4000" b="1" dirty="0" err="1" smtClean="0">
                <a:latin typeface="TeeshtaMJ" pitchFamily="2" charset="0"/>
              </a:rPr>
              <a:t>gvnv</a:t>
            </a:r>
            <a:r>
              <a:rPr lang="en-US" sz="4000" b="1" dirty="0" smtClean="0">
                <a:latin typeface="TeeshtaMJ" pitchFamily="2" charset="0"/>
              </a:rPr>
              <a:t>¤§`  </a:t>
            </a:r>
            <a:r>
              <a:rPr lang="en-US" sz="4000" b="1" dirty="0" err="1" smtClean="0">
                <a:latin typeface="TeeshtaMJ" pitchFamily="2" charset="0"/>
              </a:rPr>
              <a:t>AvwZKzi</a:t>
            </a:r>
            <a:r>
              <a:rPr lang="en-US" sz="4000" b="1" dirty="0" smtClean="0">
                <a:latin typeface="TeeshtaMJ" pitchFamily="2" charset="0"/>
              </a:rPr>
              <a:t> </a:t>
            </a:r>
            <a:r>
              <a:rPr lang="en-US" sz="4000" b="1" dirty="0" err="1" smtClean="0">
                <a:latin typeface="TeeshtaMJ" pitchFamily="2" charset="0"/>
              </a:rPr>
              <a:t>ingvb</a:t>
            </a:r>
            <a:r>
              <a:rPr lang="en-US" sz="4000" b="1" dirty="0" smtClean="0">
                <a:latin typeface="TeeshtaMJ" pitchFamily="2" charset="0"/>
              </a:rPr>
              <a:t> </a:t>
            </a:r>
          </a:p>
          <a:p>
            <a:r>
              <a:rPr lang="en-US" sz="4000" b="1" dirty="0" err="1" smtClean="0">
                <a:latin typeface="TeeshtaMJ" pitchFamily="2" charset="0"/>
              </a:rPr>
              <a:t>cÖfvlK-MwYZ</a:t>
            </a:r>
            <a:endParaRPr lang="en-US" sz="4000" b="1" dirty="0" smtClean="0">
              <a:latin typeface="TeeshtaMJ" pitchFamily="2" charset="0"/>
            </a:endParaRPr>
          </a:p>
          <a:p>
            <a:r>
              <a:rPr lang="en-US" sz="4000" b="1" dirty="0" err="1" smtClean="0">
                <a:latin typeface="TeeshtaMJ" pitchFamily="2" charset="0"/>
              </a:rPr>
              <a:t>K¨v›Uন‡g›U</a:t>
            </a:r>
            <a:r>
              <a:rPr lang="en-US" sz="4000" b="1" dirty="0" smtClean="0">
                <a:latin typeface="TeeshtaMJ" pitchFamily="2" charset="0"/>
              </a:rPr>
              <a:t> </a:t>
            </a:r>
            <a:r>
              <a:rPr lang="en-US" sz="4000" b="1" dirty="0" err="1" smtClean="0">
                <a:latin typeface="TeeshtaMJ" pitchFamily="2" charset="0"/>
              </a:rPr>
              <a:t>cvewjK</a:t>
            </a:r>
            <a:r>
              <a:rPr lang="en-US" sz="4000" b="1" dirty="0" smtClean="0">
                <a:latin typeface="TeeshtaMJ" pitchFamily="2" charset="0"/>
              </a:rPr>
              <a:t> ¯‹</a:t>
            </a:r>
            <a:r>
              <a:rPr lang="en-US" sz="4000" b="1" dirty="0" err="1" smtClean="0">
                <a:latin typeface="TeeshtaMJ" pitchFamily="2" charset="0"/>
              </a:rPr>
              <a:t>zj</a:t>
            </a:r>
            <a:r>
              <a:rPr lang="en-US" sz="4000" b="1" dirty="0" smtClean="0">
                <a:latin typeface="TeeshtaMJ" pitchFamily="2" charset="0"/>
              </a:rPr>
              <a:t> I </a:t>
            </a:r>
            <a:r>
              <a:rPr lang="en-US" sz="4000" b="1" dirty="0" err="1" smtClean="0">
                <a:latin typeface="TeeshtaMJ" pitchFamily="2" charset="0"/>
              </a:rPr>
              <a:t>K‡jR,‡gv‡gbkvnx</a:t>
            </a:r>
            <a:r>
              <a:rPr lang="en-US" sz="4000" b="1" dirty="0" smtClean="0">
                <a:latin typeface="TeeshtaMJ" pitchFamily="2" charset="0"/>
              </a:rPr>
              <a:t> |</a:t>
            </a:r>
            <a:endParaRPr lang="en-US" sz="4000" b="1" dirty="0">
              <a:latin typeface="TeeshtaMJ" pitchFamily="2" charset="0"/>
            </a:endParaRPr>
          </a:p>
        </p:txBody>
      </p:sp>
      <p:pic>
        <p:nvPicPr>
          <p:cNvPr id="4" name="Picture 12" descr="Untitled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752600"/>
            <a:ext cx="2362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                  C.T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7543800" cy="4343400"/>
          </a:xfrm>
          <a:solidFill>
            <a:srgbClr val="FFC000"/>
          </a:solidFill>
        </p:spPr>
        <p:txBody>
          <a:bodyPr/>
          <a:lstStyle/>
          <a:p>
            <a:pPr>
              <a:buNone/>
            </a:pP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   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(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ii)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†`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LvI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†h,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yBwU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AevmÍe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gv‡bi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AciwU</a:t>
            </a:r>
            <a:r>
              <a:rPr lang="en-US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mtClean="0">
                <a:latin typeface="SutonnyMJ" pitchFamily="2" charset="0"/>
                <a:cs typeface="SutonnyMJ" pitchFamily="2" charset="0"/>
              </a:rPr>
              <a:t>   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cv‡i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  <a:r>
              <a:rPr lang="en-US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(iii) 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†`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LvI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†h,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14400" y="1676400"/>
          <a:ext cx="838199" cy="457200"/>
        </p:xfrm>
        <a:graphic>
          <a:graphicData uri="http://schemas.openxmlformats.org/presentationml/2006/ole">
            <p:oleObj spid="_x0000_s19458" name="Equation" r:id="rId3" imgW="215640" imgH="215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62000" y="3733800"/>
          <a:ext cx="7543800" cy="762000"/>
        </p:xfrm>
        <a:graphic>
          <a:graphicData uri="http://schemas.openxmlformats.org/presentationml/2006/ole">
            <p:oleObj spid="_x0000_s19459" name="Equation" r:id="rId4" imgW="335268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362200" y="2133600"/>
          <a:ext cx="533400" cy="533400"/>
        </p:xfrm>
        <a:graphic>
          <a:graphicData uri="http://schemas.openxmlformats.org/presentationml/2006/ole">
            <p:oleObj spid="_x0000_s19460" name="Equation" r:id="rId5" imgW="215640" imgH="215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553200" y="2133600"/>
          <a:ext cx="609600" cy="558800"/>
        </p:xfrm>
        <a:graphic>
          <a:graphicData uri="http://schemas.openxmlformats.org/presentationml/2006/ole">
            <p:oleObj spid="_x0000_s19461" name="Equation" r:id="rId6" imgW="152280" imgH="13968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981200" y="2667000"/>
          <a:ext cx="533400" cy="533400"/>
        </p:xfrm>
        <a:graphic>
          <a:graphicData uri="http://schemas.openxmlformats.org/presentationml/2006/ole">
            <p:oleObj spid="_x0000_s19462" name="Equation" r:id="rId7" imgW="203040" imgH="203040" progId="Equation.3">
              <p:embed/>
            </p:oleObj>
          </a:graphicData>
        </a:graphic>
      </p:graphicFrame>
    </p:spTree>
  </p:cSld>
  <p:clrMapOvr>
    <a:masterClrMapping/>
  </p:clrMapOvr>
  <p:transition spd="slow" advTm="5000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1189038"/>
          </a:xfrm>
          <a:solidFill>
            <a:srgbClr val="00B050"/>
          </a:solidFill>
        </p:spPr>
        <p:txBody>
          <a:bodyPr/>
          <a:lstStyle/>
          <a:p>
            <a:r>
              <a:rPr lang="en-US" dirty="0" smtClean="0">
                <a:latin typeface="SutonnyMJ" pitchFamily="2" charset="0"/>
              </a:rPr>
              <a:t>         </a:t>
            </a:r>
            <a:r>
              <a:rPr lang="en-US" dirty="0" err="1" smtClean="0">
                <a:latin typeface="SutonnyMJ" pitchFamily="2" charset="0"/>
              </a:rPr>
              <a:t>cvV-RwUj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msL¨v</a:t>
            </a:r>
            <a:endParaRPr lang="en-US" dirty="0">
              <a:latin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2060"/>
          </a:solidFill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4000" dirty="0" err="1" smtClean="0">
                <a:solidFill>
                  <a:srgbClr val="FF0000"/>
                </a:solidFill>
                <a:latin typeface="BurigangaSushreeMJ" pitchFamily="2" charset="0"/>
                <a:cs typeface="BurigangaSushreeMJ" pitchFamily="2" charset="0"/>
              </a:rPr>
              <a:t>অধ্যায়</a:t>
            </a:r>
            <a:r>
              <a:rPr lang="en-US" sz="4000" dirty="0" smtClean="0">
                <a:solidFill>
                  <a:srgbClr val="FF0000"/>
                </a:solidFill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BurigangaSushreeMJ" pitchFamily="2" charset="0"/>
                <a:cs typeface="BurigangaSushreeMJ" pitchFamily="2" charset="0"/>
              </a:rPr>
              <a:t>শেষে</a:t>
            </a:r>
            <a:r>
              <a:rPr lang="en-US" sz="4000" dirty="0" smtClean="0">
                <a:solidFill>
                  <a:srgbClr val="FF0000"/>
                </a:solidFill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BurigangaSushreeMJ" pitchFamily="2" charset="0"/>
                <a:cs typeface="BurigangaSushreeMJ" pitchFamily="2" charset="0"/>
              </a:rPr>
              <a:t>শিক্ষার্থীরা</a:t>
            </a:r>
            <a:r>
              <a:rPr lang="en-US" sz="4000" dirty="0" smtClean="0">
                <a:solidFill>
                  <a:srgbClr val="FF0000"/>
                </a:solidFill>
                <a:latin typeface="BurigangaSushreeMJ" pitchFamily="2" charset="0"/>
                <a:cs typeface="BurigangaSushreeMJ" pitchFamily="2" charset="0"/>
              </a:rPr>
              <a:t>-</a:t>
            </a:r>
          </a:p>
          <a:p>
            <a:pPr>
              <a:buNone/>
            </a:pP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জটিল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সংখ্যা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ও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এর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জ্যামিতিক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প্রতিরুপ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ব্যাখ্যা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করতে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পারবে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।</a:t>
            </a:r>
          </a:p>
          <a:p>
            <a:pPr>
              <a:buNone/>
            </a:pP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জটিল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সংখ্যার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পরম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মান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ও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নতি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ব্যাখ্যা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করতে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পারবে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।</a:t>
            </a:r>
          </a:p>
          <a:p>
            <a:pPr>
              <a:buNone/>
            </a:pP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অনুবন্ধী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জটির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সংখ্যা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ব্যাখ্যা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করতে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পারবে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।</a:t>
            </a:r>
          </a:p>
          <a:p>
            <a:pPr>
              <a:buNone/>
            </a:pP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জটির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সংখ্যার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ধর্মাবলী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প্রমাণ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করতে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পারবে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।</a:t>
            </a:r>
          </a:p>
          <a:p>
            <a:pPr>
              <a:buNone/>
            </a:pP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জটিল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সংখ্যার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যোগ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,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বিয়োগ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ও </a:t>
            </a:r>
            <a:r>
              <a:rPr lang="en-US" sz="2000" dirty="0" err="1" smtClean="0">
                <a:latin typeface="SutonnyMJ" pitchFamily="2" charset="0"/>
                <a:cs typeface="BurigangaSushreeMJ" pitchFamily="2" charset="0"/>
              </a:rPr>
              <a:t>গুনের</a:t>
            </a:r>
            <a:r>
              <a:rPr lang="en-US" sz="2000" dirty="0" smtClean="0">
                <a:latin typeface="Sutonny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জ্যামিতিক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প্রতিরুপ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ব্যাখ্যা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করতে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পারবে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</a:p>
          <a:p>
            <a:pPr>
              <a:buNone/>
            </a:pP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জটিল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সংখ্যার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বর্গমূল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,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একের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ঘনমূল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ও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এদের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ধর্ম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ব্যাখ্যা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করতে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পারবে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।</a:t>
            </a:r>
          </a:p>
          <a:p>
            <a:pPr>
              <a:buNone/>
            </a:pPr>
            <a:endParaRPr lang="en-US" sz="2000" dirty="0">
              <a:latin typeface="BurigangaSushreeMJ" pitchFamily="2" charset="0"/>
              <a:cs typeface="BurigangaSushreeMJ" pitchFamily="2" charset="0"/>
            </a:endParaRPr>
          </a:p>
          <a:p>
            <a:pPr>
              <a:buNone/>
            </a:pPr>
            <a:r>
              <a:rPr lang="en-US" b="1" dirty="0" err="1" smtClean="0">
                <a:solidFill>
                  <a:srgbClr val="00B0F0"/>
                </a:solidFill>
                <a:latin typeface="BurigangaSushreeMJ" pitchFamily="2" charset="0"/>
                <a:cs typeface="BurigangaSushreeMJ" pitchFamily="2" charset="0"/>
              </a:rPr>
              <a:t>ব্যবহারিক</a:t>
            </a:r>
            <a:r>
              <a:rPr lang="en-US" b="1" dirty="0" smtClean="0">
                <a:solidFill>
                  <a:srgbClr val="00B0F0"/>
                </a:solidFill>
                <a:latin typeface="BurigangaSushreeMJ" pitchFamily="2" charset="0"/>
                <a:cs typeface="BurigangaSushreeMJ" pitchFamily="2" charset="0"/>
              </a:rPr>
              <a:t>: </a:t>
            </a:r>
            <a:r>
              <a:rPr lang="en-US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চিত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দুইটি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জটিল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সংখ্যার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যোগফল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,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বিয়োগফল,গুণফল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ও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ভাগফল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চিহিৃত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করে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এদের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পরম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মান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(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মডুলাস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) ও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নতি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(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আর্গুমেন্ট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)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নির্ণয়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করতে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</a:t>
            </a:r>
            <a:r>
              <a:rPr lang="en-US" sz="2000" dirty="0" err="1" smtClean="0">
                <a:latin typeface="BurigangaSushreeMJ" pitchFamily="2" charset="0"/>
                <a:cs typeface="BurigangaSushreeMJ" pitchFamily="2" charset="0"/>
              </a:rPr>
              <a:t>পারবে</a:t>
            </a:r>
            <a:r>
              <a:rPr lang="en-US" sz="2000" dirty="0" smtClean="0">
                <a:latin typeface="BurigangaSushreeMJ" pitchFamily="2" charset="0"/>
                <a:cs typeface="BurigangaSushreeMJ" pitchFamily="2" charset="0"/>
              </a:rPr>
              <a:t> ।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6" name="Equation" r:id="rId4" imgW="114120" imgH="215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7" name="Equation" r:id="rId5" imgW="114120" imgH="215640" progId="Equation.3">
              <p:embed/>
            </p:oleObj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   </a:t>
            </a:r>
            <a:r>
              <a:rPr lang="en-US" dirty="0" err="1" smtClean="0"/>
              <a:t>এককের</a:t>
            </a:r>
            <a:r>
              <a:rPr lang="en-US" dirty="0" smtClean="0"/>
              <a:t> </a:t>
            </a:r>
            <a:r>
              <a:rPr lang="en-US" dirty="0" err="1" smtClean="0"/>
              <a:t>ঘনমূল</a:t>
            </a:r>
            <a:r>
              <a:rPr lang="en-US" dirty="0" smtClean="0"/>
              <a:t> ও </a:t>
            </a:r>
            <a:r>
              <a:rPr lang="en-US" dirty="0" err="1" smtClean="0"/>
              <a:t>ধর্ম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solidFill>
            <a:srgbClr val="FF0000"/>
          </a:solidFill>
        </p:spPr>
        <p:txBody>
          <a:bodyPr>
            <a:normAutofit fontScale="92500" lnSpcReduction="20000"/>
          </a:bodyPr>
          <a:lstStyle/>
          <a:p>
            <a:r>
              <a:rPr lang="en-US" sz="3200" dirty="0" err="1" smtClean="0"/>
              <a:t>এককের</a:t>
            </a:r>
            <a:r>
              <a:rPr lang="en-US" sz="3200" dirty="0" smtClean="0"/>
              <a:t> </a:t>
            </a:r>
            <a:r>
              <a:rPr lang="en-US" sz="3200" dirty="0" err="1" smtClean="0"/>
              <a:t>ঘনমূল</a:t>
            </a:r>
            <a:r>
              <a:rPr lang="en-US" sz="3200" dirty="0" smtClean="0"/>
              <a:t> </a:t>
            </a:r>
            <a:r>
              <a:rPr lang="en-US" sz="3200" dirty="0" err="1" smtClean="0"/>
              <a:t>হলো</a:t>
            </a:r>
            <a:r>
              <a:rPr lang="en-US" sz="3200" dirty="0" smtClean="0"/>
              <a:t> </a:t>
            </a:r>
            <a:r>
              <a:rPr lang="en-US" sz="3200" dirty="0" err="1" smtClean="0"/>
              <a:t>তিনটি</a:t>
            </a:r>
            <a:r>
              <a:rPr lang="en-US" sz="3200" dirty="0" smtClean="0"/>
              <a:t> </a:t>
            </a:r>
            <a:r>
              <a:rPr lang="en-US" sz="3200" dirty="0" err="1" smtClean="0"/>
              <a:t>যা</a:t>
            </a:r>
            <a:r>
              <a:rPr lang="en-US" sz="3200" dirty="0" smtClean="0"/>
              <a:t> 1,</a:t>
            </a:r>
            <a:r>
              <a:rPr lang="el-GR" sz="3200" dirty="0" smtClean="0"/>
              <a:t>ω</a:t>
            </a:r>
            <a:r>
              <a:rPr lang="en-US" sz="3200" dirty="0" smtClean="0"/>
              <a:t>,</a:t>
            </a:r>
            <a:r>
              <a:rPr lang="el-GR" sz="3200" dirty="0" smtClean="0"/>
              <a:t>ω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 </a:t>
            </a:r>
          </a:p>
          <a:p>
            <a:r>
              <a:rPr lang="en-US" sz="3200" dirty="0" smtClean="0"/>
              <a:t>1) </a:t>
            </a:r>
            <a:r>
              <a:rPr lang="en-US" sz="3200" dirty="0" err="1" smtClean="0"/>
              <a:t>এককের</a:t>
            </a:r>
            <a:r>
              <a:rPr lang="en-US" sz="3200" dirty="0" smtClean="0"/>
              <a:t> </a:t>
            </a:r>
            <a:r>
              <a:rPr lang="en-US" sz="3200" dirty="0" err="1" smtClean="0"/>
              <a:t>জটিল</a:t>
            </a:r>
            <a:r>
              <a:rPr lang="en-US" sz="3200" dirty="0" smtClean="0"/>
              <a:t> </a:t>
            </a:r>
            <a:r>
              <a:rPr lang="en-US" sz="3200" dirty="0" err="1" smtClean="0"/>
              <a:t>ঘনমূল</a:t>
            </a:r>
            <a:r>
              <a:rPr lang="en-US" sz="3200" dirty="0" smtClean="0"/>
              <a:t> </a:t>
            </a:r>
            <a:r>
              <a:rPr lang="en-US" sz="3200" dirty="0" err="1" smtClean="0"/>
              <a:t>দুইটি</a:t>
            </a:r>
            <a:r>
              <a:rPr lang="en-US" sz="3200" dirty="0" smtClean="0"/>
              <a:t> </a:t>
            </a:r>
            <a:r>
              <a:rPr lang="en-US" sz="3200" dirty="0" err="1" smtClean="0"/>
              <a:t>একটি</a:t>
            </a:r>
            <a:r>
              <a:rPr lang="en-US" sz="3200" dirty="0" smtClean="0"/>
              <a:t> </a:t>
            </a:r>
            <a:r>
              <a:rPr lang="en-US" sz="3200" dirty="0" err="1" smtClean="0"/>
              <a:t>অপরটির</a:t>
            </a:r>
            <a:r>
              <a:rPr lang="en-US" sz="3200" dirty="0" smtClean="0"/>
              <a:t> </a:t>
            </a:r>
            <a:r>
              <a:rPr lang="en-US" sz="3200" dirty="0" err="1" smtClean="0"/>
              <a:t>বর্গ</a:t>
            </a:r>
            <a:r>
              <a:rPr lang="en-US" sz="3200" dirty="0" smtClean="0"/>
              <a:t>। </a:t>
            </a:r>
          </a:p>
          <a:p>
            <a:r>
              <a:rPr lang="en-US" sz="3200" dirty="0" smtClean="0"/>
              <a:t>2) </a:t>
            </a:r>
            <a:r>
              <a:rPr lang="en-US" sz="3200" dirty="0" err="1" smtClean="0"/>
              <a:t>এককের</a:t>
            </a:r>
            <a:r>
              <a:rPr lang="en-US" sz="3200" dirty="0" smtClean="0"/>
              <a:t> </a:t>
            </a:r>
            <a:r>
              <a:rPr lang="en-US" sz="3200" dirty="0" err="1" smtClean="0"/>
              <a:t>জটিল</a:t>
            </a:r>
            <a:r>
              <a:rPr lang="en-US" sz="3200" dirty="0" smtClean="0"/>
              <a:t> </a:t>
            </a:r>
            <a:r>
              <a:rPr lang="en-US" sz="3200" dirty="0" err="1" smtClean="0"/>
              <a:t>ঘনমূল</a:t>
            </a:r>
            <a:r>
              <a:rPr lang="en-US" sz="3200" dirty="0" smtClean="0"/>
              <a:t> </a:t>
            </a:r>
            <a:r>
              <a:rPr lang="en-US" sz="3200" dirty="0" err="1" smtClean="0"/>
              <a:t>দুইটির</a:t>
            </a:r>
            <a:r>
              <a:rPr lang="en-US" sz="3200" dirty="0" smtClean="0"/>
              <a:t> </a:t>
            </a:r>
            <a:r>
              <a:rPr lang="en-US" sz="3200" dirty="0" err="1" smtClean="0"/>
              <a:t>গুণফল</a:t>
            </a:r>
            <a:r>
              <a:rPr lang="en-US" sz="3200" dirty="0" smtClean="0"/>
              <a:t> 1</a:t>
            </a:r>
          </a:p>
          <a:p>
            <a:r>
              <a:rPr lang="en-US" sz="3200" dirty="0" smtClean="0"/>
              <a:t>3) </a:t>
            </a:r>
            <a:r>
              <a:rPr lang="en-US" sz="3200" dirty="0" err="1" smtClean="0"/>
              <a:t>এককের</a:t>
            </a:r>
            <a:r>
              <a:rPr lang="en-US" sz="3200" dirty="0" smtClean="0"/>
              <a:t> </a:t>
            </a:r>
            <a:r>
              <a:rPr lang="en-US" sz="3200" dirty="0" err="1" smtClean="0"/>
              <a:t>জটিল</a:t>
            </a:r>
            <a:r>
              <a:rPr lang="en-US" sz="3200" dirty="0" smtClean="0"/>
              <a:t> </a:t>
            </a:r>
            <a:r>
              <a:rPr lang="en-US" sz="3200" dirty="0" err="1" smtClean="0"/>
              <a:t>ঘনমূল</a:t>
            </a:r>
            <a:r>
              <a:rPr lang="en-US" sz="3200" dirty="0" smtClean="0"/>
              <a:t> </a:t>
            </a:r>
            <a:r>
              <a:rPr lang="en-US" sz="3200" dirty="0" err="1" smtClean="0"/>
              <a:t>দুইটির</a:t>
            </a:r>
            <a:r>
              <a:rPr lang="en-US" sz="3200" dirty="0" smtClean="0"/>
              <a:t> </a:t>
            </a:r>
            <a:r>
              <a:rPr lang="en-US" sz="3200" dirty="0" err="1" smtClean="0"/>
              <a:t>একটি</a:t>
            </a:r>
            <a:r>
              <a:rPr lang="en-US" sz="3200" dirty="0" smtClean="0"/>
              <a:t> </a:t>
            </a:r>
            <a:r>
              <a:rPr lang="en-US" sz="3200" dirty="0" err="1" smtClean="0"/>
              <a:t>অপরটির</a:t>
            </a:r>
            <a:r>
              <a:rPr lang="en-US" sz="3200" dirty="0" smtClean="0"/>
              <a:t> </a:t>
            </a:r>
            <a:r>
              <a:rPr lang="en-US" sz="3200" dirty="0" err="1" smtClean="0"/>
              <a:t>বিপরীত</a:t>
            </a:r>
            <a:r>
              <a:rPr lang="en-US" sz="3200" dirty="0" smtClean="0"/>
              <a:t> । </a:t>
            </a:r>
          </a:p>
          <a:p>
            <a:r>
              <a:rPr lang="en-US" sz="3200" dirty="0" smtClean="0"/>
              <a:t>4) </a:t>
            </a:r>
            <a:r>
              <a:rPr lang="en-US" sz="3200" dirty="0" err="1" smtClean="0"/>
              <a:t>এককের</a:t>
            </a:r>
            <a:r>
              <a:rPr lang="en-US" sz="3200" dirty="0" smtClean="0"/>
              <a:t> </a:t>
            </a:r>
            <a:r>
              <a:rPr lang="en-US" sz="3200" dirty="0" err="1" smtClean="0"/>
              <a:t>তিনটি</a:t>
            </a:r>
            <a:r>
              <a:rPr lang="en-US" sz="3200" dirty="0" smtClean="0"/>
              <a:t> </a:t>
            </a:r>
            <a:r>
              <a:rPr lang="en-US" sz="3200" dirty="0" err="1" smtClean="0"/>
              <a:t>ঘণমূলের</a:t>
            </a:r>
            <a:r>
              <a:rPr lang="en-US" sz="3200" dirty="0" smtClean="0"/>
              <a:t> </a:t>
            </a:r>
            <a:r>
              <a:rPr lang="en-US" sz="3200" dirty="0" err="1" smtClean="0"/>
              <a:t>সমষ্টি</a:t>
            </a:r>
            <a:r>
              <a:rPr lang="en-US" sz="3200" dirty="0" smtClean="0"/>
              <a:t> </a:t>
            </a:r>
            <a:r>
              <a:rPr lang="en-US" sz="3200" dirty="0" err="1" smtClean="0"/>
              <a:t>শূণ্য</a:t>
            </a:r>
            <a:r>
              <a:rPr lang="en-US" sz="3200" dirty="0" smtClean="0"/>
              <a:t> ।</a:t>
            </a:r>
          </a:p>
          <a:p>
            <a:r>
              <a:rPr lang="en-US" sz="3200" dirty="0" smtClean="0"/>
              <a:t> </a:t>
            </a:r>
            <a:endParaRPr lang="en-US" sz="32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096000" y="1447800"/>
          <a:ext cx="762000" cy="457200"/>
        </p:xfrm>
        <a:graphic>
          <a:graphicData uri="http://schemas.openxmlformats.org/presentationml/2006/ole">
            <p:oleObj spid="_x0000_s16387" name="Equation" r:id="rId3" imgW="101520" imgH="190440" progId="Equation.3">
              <p:embed/>
            </p:oleObj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24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</a:t>
            </a:r>
            <a:r>
              <a:rPr lang="en-US" sz="4000" dirty="0" err="1" smtClean="0">
                <a:solidFill>
                  <a:srgbClr val="FF0000"/>
                </a:solidFill>
              </a:rPr>
              <a:t>জটিল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সংখ্যা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এককের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ঘনমূলের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সূত্র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2438400"/>
            <a:ext cx="7848600" cy="313932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এককের</a:t>
            </a:r>
            <a:r>
              <a:rPr lang="en-US" sz="3600" dirty="0" smtClean="0"/>
              <a:t> </a:t>
            </a:r>
            <a:r>
              <a:rPr lang="en-US" sz="3600" dirty="0" err="1" smtClean="0"/>
              <a:t>ঘনমূল</a:t>
            </a:r>
            <a:r>
              <a:rPr lang="en-US" sz="3600" dirty="0" smtClean="0"/>
              <a:t> </a:t>
            </a:r>
            <a:r>
              <a:rPr lang="en-US" sz="3600" dirty="0" err="1" smtClean="0"/>
              <a:t>তিনটির</a:t>
            </a:r>
            <a:r>
              <a:rPr lang="en-US" sz="3600" dirty="0" smtClean="0"/>
              <a:t> </a:t>
            </a:r>
            <a:r>
              <a:rPr lang="en-US" sz="3600" dirty="0" err="1" smtClean="0"/>
              <a:t>একটি</a:t>
            </a:r>
            <a:r>
              <a:rPr lang="en-US" sz="3600" dirty="0" smtClean="0"/>
              <a:t> </a:t>
            </a:r>
            <a:r>
              <a:rPr lang="en-US" sz="3600" dirty="0" err="1" smtClean="0"/>
              <a:t>বাস্তব</a:t>
            </a:r>
            <a:r>
              <a:rPr lang="en-US" sz="3600" dirty="0" smtClean="0"/>
              <a:t> </a:t>
            </a:r>
            <a:r>
              <a:rPr lang="en-US" sz="3600" dirty="0" err="1" smtClean="0"/>
              <a:t>এবং</a:t>
            </a:r>
            <a:r>
              <a:rPr lang="en-US" sz="3600" dirty="0" smtClean="0"/>
              <a:t> </a:t>
            </a:r>
            <a:r>
              <a:rPr lang="en-US" sz="3600" dirty="0" err="1" smtClean="0"/>
              <a:t>দুইটি</a:t>
            </a:r>
            <a:r>
              <a:rPr lang="en-US" sz="3600" dirty="0" smtClean="0"/>
              <a:t> </a:t>
            </a:r>
            <a:r>
              <a:rPr lang="en-US" sz="3600" dirty="0" err="1" smtClean="0"/>
              <a:t>জটিল</a:t>
            </a:r>
            <a:r>
              <a:rPr lang="en-US" sz="3600" dirty="0" smtClean="0"/>
              <a:t> । </a:t>
            </a:r>
          </a:p>
          <a:p>
            <a:r>
              <a:rPr lang="en-US" sz="3600" dirty="0" err="1" smtClean="0"/>
              <a:t>জটিল</a:t>
            </a:r>
            <a:r>
              <a:rPr lang="en-US" sz="3600" dirty="0" smtClean="0"/>
              <a:t> </a:t>
            </a:r>
            <a:r>
              <a:rPr lang="en-US" sz="3600" dirty="0" err="1" smtClean="0"/>
              <a:t>মূলদ্বয়কে</a:t>
            </a:r>
            <a:r>
              <a:rPr lang="en-US" sz="3600" dirty="0" smtClean="0"/>
              <a:t> </a:t>
            </a:r>
            <a:r>
              <a:rPr lang="en-US" sz="3600" dirty="0" err="1" smtClean="0"/>
              <a:t>গ্রীক</a:t>
            </a:r>
            <a:r>
              <a:rPr lang="en-US" sz="3600" dirty="0" smtClean="0"/>
              <a:t> </a:t>
            </a:r>
            <a:r>
              <a:rPr lang="en-US" sz="3600" dirty="0" err="1" smtClean="0"/>
              <a:t>অক্ষর</a:t>
            </a:r>
            <a:r>
              <a:rPr lang="en-US" sz="3600" dirty="0" smtClean="0"/>
              <a:t> </a:t>
            </a:r>
            <a:r>
              <a:rPr lang="el-GR" sz="3600" dirty="0" smtClean="0"/>
              <a:t>ω</a:t>
            </a:r>
            <a:r>
              <a:rPr lang="en-US" sz="3600" dirty="0" smtClean="0"/>
              <a:t> </a:t>
            </a:r>
            <a:r>
              <a:rPr lang="en-US" sz="3600" dirty="0" err="1" smtClean="0"/>
              <a:t>এবং</a:t>
            </a:r>
            <a:r>
              <a:rPr lang="en-US" sz="3600" dirty="0" smtClean="0"/>
              <a:t> </a:t>
            </a:r>
            <a:r>
              <a:rPr lang="el-GR" sz="3600" dirty="0" smtClean="0"/>
              <a:t>ω</a:t>
            </a:r>
            <a:r>
              <a:rPr lang="en-US" sz="3600" baseline="30000" dirty="0" smtClean="0"/>
              <a:t>2 </a:t>
            </a:r>
            <a:r>
              <a:rPr lang="en-US" sz="3600" dirty="0" smtClean="0"/>
              <a:t>                         </a:t>
            </a:r>
          </a:p>
          <a:p>
            <a:r>
              <a:rPr lang="en-US" sz="3600" dirty="0" err="1" smtClean="0"/>
              <a:t>এককের</a:t>
            </a:r>
            <a:r>
              <a:rPr lang="en-US" sz="3600" dirty="0" smtClean="0"/>
              <a:t> </a:t>
            </a:r>
            <a:r>
              <a:rPr lang="en-US" sz="3600" dirty="0" err="1" smtClean="0"/>
              <a:t>ঘনমূল</a:t>
            </a:r>
            <a:r>
              <a:rPr lang="en-US" sz="3600" dirty="0" smtClean="0"/>
              <a:t> </a:t>
            </a:r>
            <a:r>
              <a:rPr lang="en-US" sz="3600" dirty="0" err="1" smtClean="0"/>
              <a:t>তিনটির</a:t>
            </a:r>
            <a:r>
              <a:rPr lang="en-US" sz="3600" dirty="0" smtClean="0"/>
              <a:t> </a:t>
            </a:r>
            <a:r>
              <a:rPr lang="en-US" sz="3600" dirty="0" err="1" smtClean="0"/>
              <a:t>সমষ্টি</a:t>
            </a:r>
            <a:r>
              <a:rPr lang="en-US" sz="3600" dirty="0" smtClean="0"/>
              <a:t> </a:t>
            </a:r>
            <a:r>
              <a:rPr lang="en-US" sz="3600" dirty="0" err="1" smtClean="0"/>
              <a:t>শূন্য</a:t>
            </a:r>
            <a:r>
              <a:rPr lang="en-US" sz="3600" dirty="0" smtClean="0"/>
              <a:t> </a:t>
            </a:r>
            <a:r>
              <a:rPr lang="en-US" sz="3600" dirty="0" err="1" smtClean="0"/>
              <a:t>এবং</a:t>
            </a:r>
            <a:r>
              <a:rPr lang="en-US" sz="3600" dirty="0" smtClean="0"/>
              <a:t> </a:t>
            </a:r>
            <a:r>
              <a:rPr lang="en-US" sz="3600" dirty="0" err="1" smtClean="0"/>
              <a:t>গুণফল</a:t>
            </a:r>
            <a:r>
              <a:rPr lang="en-US" sz="3600" dirty="0" smtClean="0"/>
              <a:t> </a:t>
            </a:r>
            <a:r>
              <a:rPr lang="en-US" sz="3600" dirty="0" err="1" smtClean="0"/>
              <a:t>এক</a:t>
            </a:r>
            <a:r>
              <a:rPr lang="en-US" sz="3600" dirty="0" smtClean="0"/>
              <a:t> ।                    </a:t>
            </a:r>
          </a:p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295775" y="1828800"/>
          <a:ext cx="47625" cy="266700"/>
        </p:xfrm>
        <a:graphic>
          <a:graphicData uri="http://schemas.openxmlformats.org/presentationml/2006/ole">
            <p:oleObj spid="_x0000_s17410" name="Equation" r:id="rId3" imgW="88560" imgH="1904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7411" name="Equation" r:id="rId4" imgW="114120" imgH="215640" progId="Equation.3">
              <p:embed/>
            </p:oleObj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8458200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16 ( ক ) ( 1-</a:t>
            </a:r>
            <a:r>
              <a:rPr lang="el-GR" sz="3200" dirty="0" smtClean="0"/>
              <a:t> ω</a:t>
            </a:r>
            <a:r>
              <a:rPr lang="en-US" sz="3200" dirty="0" smtClean="0"/>
              <a:t> + </a:t>
            </a:r>
            <a:r>
              <a:rPr lang="el-GR" sz="3200" dirty="0" smtClean="0"/>
              <a:t>ω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)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 + ( 1+</a:t>
            </a:r>
            <a:r>
              <a:rPr lang="el-GR" sz="3200" dirty="0" smtClean="0"/>
              <a:t> ω</a:t>
            </a:r>
            <a:r>
              <a:rPr lang="en-US" sz="3200" dirty="0" smtClean="0"/>
              <a:t> - </a:t>
            </a:r>
            <a:r>
              <a:rPr lang="el-GR" sz="3200" dirty="0" smtClean="0"/>
              <a:t>ω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)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  =- 4  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524000"/>
            <a:ext cx="8839200" cy="452431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</a:t>
            </a:r>
            <a:r>
              <a:rPr lang="en-US" sz="2800" dirty="0" err="1" smtClean="0"/>
              <a:t>সমাধান</a:t>
            </a:r>
            <a:r>
              <a:rPr lang="en-US" sz="2800" dirty="0" smtClean="0"/>
              <a:t> :</a:t>
            </a:r>
            <a:r>
              <a:rPr lang="en-US" sz="3200" dirty="0" smtClean="0"/>
              <a:t>L. H. S.= ( 1-</a:t>
            </a:r>
            <a:r>
              <a:rPr lang="el-GR" sz="3200" dirty="0" smtClean="0"/>
              <a:t> ω</a:t>
            </a:r>
            <a:r>
              <a:rPr lang="en-US" sz="3200" dirty="0" smtClean="0"/>
              <a:t> + </a:t>
            </a:r>
            <a:r>
              <a:rPr lang="el-GR" sz="3200" dirty="0" smtClean="0"/>
              <a:t>ω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)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 + ( 1+</a:t>
            </a:r>
            <a:r>
              <a:rPr lang="el-GR" sz="3200" dirty="0" smtClean="0"/>
              <a:t> ω</a:t>
            </a:r>
            <a:r>
              <a:rPr lang="en-US" sz="3200" dirty="0" smtClean="0"/>
              <a:t> - </a:t>
            </a:r>
            <a:r>
              <a:rPr lang="el-GR" sz="3200" dirty="0" smtClean="0"/>
              <a:t>ω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)</a:t>
            </a:r>
            <a:r>
              <a:rPr lang="en-US" sz="3200" baseline="30000" dirty="0" smtClean="0"/>
              <a:t>2  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                        = ( - </a:t>
            </a:r>
            <a:r>
              <a:rPr lang="el-GR" sz="3200" dirty="0" smtClean="0"/>
              <a:t> ω</a:t>
            </a:r>
            <a:r>
              <a:rPr lang="en-US" sz="3200" dirty="0" smtClean="0"/>
              <a:t> - </a:t>
            </a:r>
            <a:r>
              <a:rPr lang="el-GR" sz="3200" dirty="0" smtClean="0"/>
              <a:t>ω</a:t>
            </a:r>
            <a:r>
              <a:rPr lang="en-US" sz="3200" dirty="0" smtClean="0"/>
              <a:t> )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 + ( -</a:t>
            </a:r>
            <a:r>
              <a:rPr lang="el-GR" sz="3200" dirty="0" smtClean="0"/>
              <a:t> ω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- </a:t>
            </a:r>
            <a:r>
              <a:rPr lang="el-GR" sz="3200" dirty="0" smtClean="0"/>
              <a:t>ω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)</a:t>
            </a:r>
            <a:r>
              <a:rPr lang="en-US" sz="3200" baseline="30000" dirty="0" smtClean="0"/>
              <a:t>2  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                        = (  -2 </a:t>
            </a:r>
            <a:r>
              <a:rPr lang="el-GR" sz="3200" dirty="0" smtClean="0"/>
              <a:t>ω</a:t>
            </a:r>
            <a:r>
              <a:rPr lang="en-US" sz="3200" dirty="0" smtClean="0"/>
              <a:t> )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 + (  -2 </a:t>
            </a:r>
            <a:r>
              <a:rPr lang="el-GR" sz="3200" dirty="0" smtClean="0"/>
              <a:t>ω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)</a:t>
            </a:r>
            <a:r>
              <a:rPr lang="en-US" sz="3200" baseline="30000" dirty="0" smtClean="0"/>
              <a:t>2  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                        = 4 </a:t>
            </a:r>
            <a:r>
              <a:rPr lang="el-GR" sz="3200" dirty="0" smtClean="0"/>
              <a:t>ω</a:t>
            </a:r>
            <a:r>
              <a:rPr lang="en-US" sz="3200" dirty="0" smtClean="0"/>
              <a:t> 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 + 4 </a:t>
            </a:r>
            <a:r>
              <a:rPr lang="el-GR" sz="3200" dirty="0" smtClean="0"/>
              <a:t>ω</a:t>
            </a:r>
            <a:r>
              <a:rPr lang="en-US" sz="3200" baseline="30000" dirty="0" smtClean="0"/>
              <a:t>4 </a:t>
            </a:r>
            <a:r>
              <a:rPr lang="en-US" sz="3200" dirty="0" smtClean="0"/>
              <a:t>                    </a:t>
            </a:r>
            <a:endParaRPr lang="en-US" sz="3200" baseline="30000" dirty="0" smtClean="0"/>
          </a:p>
          <a:p>
            <a:r>
              <a:rPr lang="en-US" sz="3200" baseline="30000" dirty="0" smtClean="0"/>
              <a:t> </a:t>
            </a:r>
            <a:r>
              <a:rPr lang="en-US" sz="3200" dirty="0" smtClean="0"/>
              <a:t>                        = 4 </a:t>
            </a:r>
            <a:r>
              <a:rPr lang="el-GR" sz="3200" dirty="0" smtClean="0"/>
              <a:t>ω</a:t>
            </a:r>
            <a:r>
              <a:rPr lang="en-US" sz="3200" dirty="0" smtClean="0"/>
              <a:t> 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 + 4 </a:t>
            </a:r>
            <a:r>
              <a:rPr lang="el-GR" sz="3200" dirty="0" smtClean="0"/>
              <a:t>ω</a:t>
            </a:r>
            <a:endParaRPr lang="en-US" sz="3200" baseline="30000" dirty="0" smtClean="0"/>
          </a:p>
          <a:p>
            <a:r>
              <a:rPr lang="en-US" sz="3200" baseline="30000" dirty="0" smtClean="0"/>
              <a:t> </a:t>
            </a:r>
            <a:r>
              <a:rPr lang="en-US" sz="3200" dirty="0" smtClean="0"/>
              <a:t>                        = 4( </a:t>
            </a:r>
            <a:r>
              <a:rPr lang="el-GR" sz="3200" dirty="0" smtClean="0"/>
              <a:t>ω</a:t>
            </a:r>
            <a:r>
              <a:rPr lang="en-US" sz="3200" dirty="0" smtClean="0"/>
              <a:t> 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 +  </a:t>
            </a:r>
            <a:r>
              <a:rPr lang="el-GR" sz="3200" dirty="0" smtClean="0"/>
              <a:t>ω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                         = 4( -1)</a:t>
            </a:r>
          </a:p>
          <a:p>
            <a:r>
              <a:rPr lang="en-US" sz="3200" dirty="0" smtClean="0"/>
              <a:t>                         = -4</a:t>
            </a:r>
          </a:p>
          <a:p>
            <a:r>
              <a:rPr lang="en-US" sz="3200" dirty="0" smtClean="0"/>
              <a:t>                         = R. H. S.</a:t>
            </a:r>
            <a:endParaRPr lang="en-US" sz="32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304800"/>
            <a:ext cx="8001000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16(জ)/ (-1+ </a:t>
            </a:r>
            <a:r>
              <a:rPr lang="en-US" sz="3200" dirty="0" smtClean="0">
                <a:latin typeface="Arial"/>
                <a:cs typeface="Arial"/>
              </a:rPr>
              <a:t>√(-3) )</a:t>
            </a:r>
            <a:r>
              <a:rPr lang="en-US" sz="3200" baseline="30000" dirty="0" smtClean="0">
                <a:latin typeface="Arial"/>
                <a:cs typeface="Arial"/>
              </a:rPr>
              <a:t>4</a:t>
            </a:r>
            <a:r>
              <a:rPr lang="en-US" sz="3200" dirty="0" smtClean="0">
                <a:latin typeface="Arial"/>
                <a:cs typeface="Arial"/>
              </a:rPr>
              <a:t> +</a:t>
            </a:r>
            <a:r>
              <a:rPr lang="en-US" sz="3200" dirty="0" smtClean="0"/>
              <a:t> (-1- </a:t>
            </a:r>
            <a:r>
              <a:rPr lang="en-US" sz="3200" dirty="0" smtClean="0">
                <a:cs typeface="Arial"/>
              </a:rPr>
              <a:t>√(-3) )</a:t>
            </a:r>
            <a:r>
              <a:rPr lang="en-US" sz="3200" baseline="30000" dirty="0" smtClean="0">
                <a:cs typeface="Arial"/>
              </a:rPr>
              <a:t>4</a:t>
            </a:r>
            <a:r>
              <a:rPr lang="en-US" sz="3200" dirty="0" smtClean="0">
                <a:cs typeface="Arial"/>
              </a:rPr>
              <a:t> = -16</a:t>
            </a:r>
            <a:r>
              <a:rPr lang="en-US" sz="3200" dirty="0" smtClean="0">
                <a:latin typeface="Arial"/>
                <a:cs typeface="Arial"/>
              </a:rPr>
              <a:t>  </a:t>
            </a:r>
            <a:r>
              <a:rPr lang="en-US" sz="3200" dirty="0" smtClean="0"/>
              <a:t>  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219200"/>
            <a:ext cx="9144000" cy="5016758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সমাধান</a:t>
            </a:r>
            <a:r>
              <a:rPr lang="en-US" sz="2800" dirty="0" smtClean="0"/>
              <a:t> : </a:t>
            </a:r>
            <a:r>
              <a:rPr lang="en-US" sz="2800" dirty="0" err="1" smtClean="0"/>
              <a:t>যেহেতু</a:t>
            </a:r>
            <a:r>
              <a:rPr lang="en-US" sz="2800" dirty="0" smtClean="0"/>
              <a:t> </a:t>
            </a:r>
            <a:r>
              <a:rPr lang="en-US" sz="3200" dirty="0" smtClean="0"/>
              <a:t>, </a:t>
            </a:r>
            <a:r>
              <a:rPr lang="el-GR" sz="3200" dirty="0" smtClean="0">
                <a:latin typeface="Arial"/>
                <a:cs typeface="Arial"/>
              </a:rPr>
              <a:t>ω</a:t>
            </a:r>
            <a:r>
              <a:rPr lang="en-US" sz="3200" smtClean="0"/>
              <a:t> =(-</a:t>
            </a:r>
            <a:r>
              <a:rPr lang="en-US" sz="3200" dirty="0" smtClean="0"/>
              <a:t>1+ </a:t>
            </a:r>
            <a:r>
              <a:rPr lang="en-US" sz="3200" dirty="0" smtClean="0">
                <a:cs typeface="Arial"/>
              </a:rPr>
              <a:t>√(-3) /2এবং</a:t>
            </a:r>
            <a:r>
              <a:rPr lang="el-GR" sz="3200" dirty="0" smtClean="0">
                <a:latin typeface="Arial"/>
                <a:cs typeface="Arial"/>
              </a:rPr>
              <a:t>ω</a:t>
            </a:r>
            <a:r>
              <a:rPr lang="en-US" sz="3200" baseline="30000" dirty="0" smtClean="0">
                <a:latin typeface="Arial"/>
                <a:cs typeface="Arial"/>
              </a:rPr>
              <a:t>2</a:t>
            </a:r>
            <a:r>
              <a:rPr lang="en-US" sz="3200" dirty="0" smtClean="0">
                <a:latin typeface="Arial"/>
                <a:cs typeface="Arial"/>
              </a:rPr>
              <a:t> =</a:t>
            </a:r>
            <a:r>
              <a:rPr lang="en-US" sz="3200" dirty="0" smtClean="0"/>
              <a:t> (-1- </a:t>
            </a:r>
            <a:r>
              <a:rPr lang="en-US" sz="3200" dirty="0" smtClean="0">
                <a:cs typeface="Arial"/>
              </a:rPr>
              <a:t>√(-3)/ 2</a:t>
            </a:r>
          </a:p>
          <a:p>
            <a:r>
              <a:rPr lang="en-US" sz="3200" dirty="0" smtClean="0">
                <a:cs typeface="Arial"/>
              </a:rPr>
              <a:t>              </a:t>
            </a:r>
            <a:r>
              <a:rPr lang="en-US" sz="3200" dirty="0" smtClean="0">
                <a:latin typeface="Arial"/>
                <a:cs typeface="Arial"/>
              </a:rPr>
              <a:t>or, 2</a:t>
            </a:r>
            <a:r>
              <a:rPr lang="el-GR" sz="3200" dirty="0" smtClean="0">
                <a:latin typeface="Arial"/>
                <a:cs typeface="Arial"/>
              </a:rPr>
              <a:t>ω</a:t>
            </a:r>
            <a:r>
              <a:rPr lang="en-US" sz="3200" dirty="0" smtClean="0">
                <a:latin typeface="Arial"/>
                <a:cs typeface="Arial"/>
              </a:rPr>
              <a:t> =</a:t>
            </a:r>
            <a:r>
              <a:rPr lang="en-US" sz="3200" dirty="0" smtClean="0"/>
              <a:t> -1+ </a:t>
            </a:r>
            <a:r>
              <a:rPr lang="en-US" sz="3200" dirty="0" smtClean="0">
                <a:cs typeface="Arial"/>
              </a:rPr>
              <a:t>√(-3) ,   2</a:t>
            </a:r>
            <a:r>
              <a:rPr lang="el-GR" sz="3200" dirty="0" smtClean="0">
                <a:cs typeface="Arial"/>
              </a:rPr>
              <a:t> ω</a:t>
            </a:r>
            <a:r>
              <a:rPr lang="en-US" sz="3200" baseline="30000" dirty="0" smtClean="0">
                <a:cs typeface="Arial"/>
              </a:rPr>
              <a:t>2 </a:t>
            </a:r>
            <a:r>
              <a:rPr lang="en-US" sz="3200" dirty="0" smtClean="0">
                <a:cs typeface="Arial"/>
              </a:rPr>
              <a:t>  =  -1 - </a:t>
            </a:r>
            <a:r>
              <a:rPr lang="en-US" sz="3200" dirty="0" smtClean="0">
                <a:latin typeface="Arial"/>
                <a:cs typeface="Arial"/>
              </a:rPr>
              <a:t>√(-3)</a:t>
            </a:r>
          </a:p>
          <a:p>
            <a:r>
              <a:rPr lang="en-US" sz="3200" dirty="0" smtClean="0">
                <a:latin typeface="Arial"/>
                <a:cs typeface="Arial"/>
              </a:rPr>
              <a:t>      L. H. S. = ( -1 + √-3)</a:t>
            </a:r>
            <a:r>
              <a:rPr lang="en-US" sz="3200" baseline="30000" dirty="0" smtClean="0">
                <a:latin typeface="Arial"/>
                <a:cs typeface="Arial"/>
              </a:rPr>
              <a:t>4 </a:t>
            </a:r>
            <a:r>
              <a:rPr lang="en-US" sz="3200" dirty="0" smtClean="0">
                <a:latin typeface="Arial"/>
                <a:cs typeface="Arial"/>
              </a:rPr>
              <a:t> + ( -1 - √-3)</a:t>
            </a:r>
            <a:r>
              <a:rPr lang="en-US" sz="3200" baseline="30000" dirty="0" smtClean="0">
                <a:latin typeface="Arial"/>
                <a:cs typeface="Arial"/>
              </a:rPr>
              <a:t>4  </a:t>
            </a:r>
            <a:r>
              <a:rPr lang="en-US" sz="3200" dirty="0" smtClean="0">
                <a:latin typeface="Arial"/>
                <a:cs typeface="Arial"/>
              </a:rPr>
              <a:t> </a:t>
            </a:r>
          </a:p>
          <a:p>
            <a:r>
              <a:rPr lang="en-US" sz="3200" dirty="0" smtClean="0">
                <a:latin typeface="Arial"/>
                <a:cs typeface="Arial"/>
              </a:rPr>
              <a:t>                   = (</a:t>
            </a:r>
            <a:r>
              <a:rPr lang="en-US" sz="3200" dirty="0" smtClean="0">
                <a:cs typeface="Arial"/>
              </a:rPr>
              <a:t> 2</a:t>
            </a:r>
            <a:r>
              <a:rPr lang="el-GR" sz="3200" dirty="0" smtClean="0">
                <a:cs typeface="Arial"/>
              </a:rPr>
              <a:t>ω</a:t>
            </a:r>
            <a:r>
              <a:rPr lang="en-US" sz="3200" dirty="0" smtClean="0">
                <a:cs typeface="Arial"/>
              </a:rPr>
              <a:t>)</a:t>
            </a:r>
            <a:r>
              <a:rPr lang="en-US" sz="3200" baseline="30000" dirty="0" smtClean="0">
                <a:cs typeface="Arial"/>
              </a:rPr>
              <a:t>4 </a:t>
            </a:r>
            <a:r>
              <a:rPr lang="en-US" sz="3200" dirty="0" smtClean="0">
                <a:cs typeface="Arial"/>
              </a:rPr>
              <a:t> + (2</a:t>
            </a:r>
            <a:r>
              <a:rPr lang="el-GR" sz="3200" dirty="0" smtClean="0">
                <a:cs typeface="Arial"/>
              </a:rPr>
              <a:t> ω</a:t>
            </a:r>
            <a:r>
              <a:rPr lang="en-US" sz="3200" baseline="30000" dirty="0" smtClean="0">
                <a:cs typeface="Arial"/>
              </a:rPr>
              <a:t>2</a:t>
            </a:r>
            <a:r>
              <a:rPr lang="en-US" sz="3200" dirty="0" smtClean="0">
                <a:cs typeface="Arial"/>
              </a:rPr>
              <a:t> )</a:t>
            </a:r>
            <a:r>
              <a:rPr lang="en-US" sz="3200" baseline="30000" dirty="0" smtClean="0">
                <a:cs typeface="Arial"/>
              </a:rPr>
              <a:t>4 </a:t>
            </a:r>
            <a:r>
              <a:rPr lang="en-US" sz="3200" dirty="0" smtClean="0">
                <a:cs typeface="Arial"/>
              </a:rPr>
              <a:t> </a:t>
            </a:r>
          </a:p>
          <a:p>
            <a:r>
              <a:rPr lang="en-US" sz="3200" dirty="0" smtClean="0">
                <a:latin typeface="Arial"/>
                <a:cs typeface="Arial"/>
              </a:rPr>
              <a:t>                   = 16</a:t>
            </a:r>
            <a:r>
              <a:rPr lang="el-GR" sz="3200" dirty="0" smtClean="0">
                <a:cs typeface="Arial"/>
              </a:rPr>
              <a:t> ω</a:t>
            </a:r>
            <a:r>
              <a:rPr lang="en-US" sz="3200" baseline="30000" dirty="0" smtClean="0">
                <a:cs typeface="Arial"/>
              </a:rPr>
              <a:t>4 </a:t>
            </a:r>
            <a:r>
              <a:rPr lang="en-US" sz="3200" dirty="0" smtClean="0">
                <a:cs typeface="Arial"/>
              </a:rPr>
              <a:t>  + 16</a:t>
            </a:r>
            <a:r>
              <a:rPr lang="el-GR" sz="3200" dirty="0" smtClean="0">
                <a:cs typeface="Arial"/>
              </a:rPr>
              <a:t> ω</a:t>
            </a:r>
            <a:r>
              <a:rPr lang="en-US" sz="3200" baseline="30000" dirty="0" smtClean="0">
                <a:cs typeface="Arial"/>
              </a:rPr>
              <a:t>8 </a:t>
            </a:r>
            <a:r>
              <a:rPr lang="en-US" sz="3200" dirty="0" smtClean="0">
                <a:cs typeface="Arial"/>
              </a:rPr>
              <a:t> </a:t>
            </a:r>
          </a:p>
          <a:p>
            <a:r>
              <a:rPr lang="en-US" sz="3200" dirty="0" smtClean="0">
                <a:latin typeface="Arial"/>
                <a:cs typeface="Arial"/>
              </a:rPr>
              <a:t>                   = 16( </a:t>
            </a:r>
            <a:r>
              <a:rPr lang="el-GR" sz="3200" dirty="0" smtClean="0">
                <a:latin typeface="Arial"/>
                <a:cs typeface="Arial"/>
              </a:rPr>
              <a:t>ω</a:t>
            </a:r>
            <a:r>
              <a:rPr lang="en-US" sz="3200" dirty="0" smtClean="0">
                <a:latin typeface="Arial"/>
                <a:cs typeface="Arial"/>
              </a:rPr>
              <a:t> + </a:t>
            </a:r>
            <a:r>
              <a:rPr lang="el-GR" sz="3200" dirty="0" smtClean="0">
                <a:latin typeface="Arial"/>
                <a:cs typeface="Arial"/>
              </a:rPr>
              <a:t>ω</a:t>
            </a:r>
            <a:r>
              <a:rPr lang="en-US" sz="3200" baseline="30000" dirty="0" smtClean="0">
                <a:latin typeface="Arial"/>
                <a:cs typeface="Arial"/>
              </a:rPr>
              <a:t>2  </a:t>
            </a:r>
            <a:r>
              <a:rPr lang="en-US" sz="3200" dirty="0" smtClean="0">
                <a:latin typeface="Arial"/>
                <a:cs typeface="Arial"/>
              </a:rPr>
              <a:t> )</a:t>
            </a:r>
          </a:p>
          <a:p>
            <a:r>
              <a:rPr lang="en-US" sz="3200" dirty="0" smtClean="0">
                <a:latin typeface="Arial"/>
                <a:cs typeface="Arial"/>
              </a:rPr>
              <a:t>                   = 16 ( -1)</a:t>
            </a:r>
          </a:p>
          <a:p>
            <a:r>
              <a:rPr lang="en-US" sz="3200" dirty="0" smtClean="0">
                <a:latin typeface="Arial"/>
                <a:cs typeface="Arial"/>
              </a:rPr>
              <a:t>                   = -16</a:t>
            </a:r>
          </a:p>
          <a:p>
            <a:r>
              <a:rPr lang="en-US" sz="3200" dirty="0" smtClean="0">
                <a:latin typeface="Arial"/>
                <a:cs typeface="Arial"/>
              </a:rPr>
              <a:t>                   = R. H. S.              </a:t>
            </a:r>
            <a:endParaRPr lang="en-US" sz="3200" dirty="0" smtClean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371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0"/>
            <a:ext cx="8839200" cy="95410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22/ p=(1 + </a:t>
            </a:r>
            <a:r>
              <a:rPr lang="en-US" sz="2800" dirty="0" smtClean="0">
                <a:latin typeface="Arial"/>
                <a:cs typeface="Arial"/>
              </a:rPr>
              <a:t>√-1)/√2হলে, </a:t>
            </a:r>
            <a:r>
              <a:rPr lang="en-US" sz="2800" dirty="0" err="1" smtClean="0">
                <a:latin typeface="Arial"/>
                <a:cs typeface="Arial"/>
              </a:rPr>
              <a:t>প্রমাণ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কর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যে</a:t>
            </a:r>
            <a:r>
              <a:rPr lang="en-US" sz="2800" dirty="0" smtClean="0">
                <a:latin typeface="Arial"/>
                <a:cs typeface="Arial"/>
              </a:rPr>
              <a:t>, p</a:t>
            </a:r>
            <a:r>
              <a:rPr lang="en-US" sz="2800" baseline="30000" dirty="0" smtClean="0">
                <a:latin typeface="Arial"/>
                <a:cs typeface="Arial"/>
              </a:rPr>
              <a:t>6  </a:t>
            </a:r>
            <a:r>
              <a:rPr lang="en-US" sz="2800" dirty="0" smtClean="0">
                <a:latin typeface="Arial"/>
                <a:cs typeface="Arial"/>
              </a:rPr>
              <a:t> + p</a:t>
            </a:r>
            <a:r>
              <a:rPr lang="en-US" sz="2800" baseline="30000" dirty="0" smtClean="0">
                <a:latin typeface="Arial"/>
                <a:cs typeface="Arial"/>
              </a:rPr>
              <a:t>4 </a:t>
            </a:r>
            <a:r>
              <a:rPr lang="en-US" sz="2800" dirty="0" smtClean="0">
                <a:latin typeface="Arial"/>
                <a:cs typeface="Arial"/>
              </a:rPr>
              <a:t> + p</a:t>
            </a:r>
            <a:r>
              <a:rPr lang="en-US" sz="2800" baseline="30000" dirty="0" smtClean="0">
                <a:latin typeface="Arial"/>
                <a:cs typeface="Arial"/>
              </a:rPr>
              <a:t>2 </a:t>
            </a:r>
            <a:r>
              <a:rPr lang="en-US" sz="2800" dirty="0" smtClean="0">
                <a:latin typeface="Arial"/>
                <a:cs typeface="Arial"/>
              </a:rPr>
              <a:t> +1 = 0</a:t>
            </a:r>
          </a:p>
          <a:p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990600"/>
            <a:ext cx="8458200" cy="550920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সমাধান</a:t>
            </a:r>
            <a:r>
              <a:rPr lang="en-US" sz="3200" dirty="0" smtClean="0"/>
              <a:t>: </a:t>
            </a:r>
            <a:r>
              <a:rPr lang="en-US" sz="3200" dirty="0" err="1" smtClean="0"/>
              <a:t>দেয়া</a:t>
            </a:r>
            <a:r>
              <a:rPr lang="en-US" sz="3200" dirty="0" smtClean="0"/>
              <a:t> </a:t>
            </a:r>
            <a:r>
              <a:rPr lang="en-US" sz="3200" dirty="0" err="1" smtClean="0"/>
              <a:t>আছে</a:t>
            </a:r>
            <a:r>
              <a:rPr lang="en-US" sz="3200" dirty="0" smtClean="0"/>
              <a:t>, p = (1 + </a:t>
            </a:r>
            <a:r>
              <a:rPr lang="en-US" sz="3200" dirty="0" smtClean="0">
                <a:cs typeface="Arial"/>
              </a:rPr>
              <a:t>√-1)/ √2</a:t>
            </a:r>
          </a:p>
          <a:p>
            <a:r>
              <a:rPr lang="en-US" sz="3200" dirty="0" smtClean="0">
                <a:cs typeface="Arial"/>
              </a:rPr>
              <a:t>                           or, </a:t>
            </a:r>
            <a:r>
              <a:rPr lang="en-US" sz="3200" dirty="0" smtClean="0">
                <a:latin typeface="Arial"/>
                <a:cs typeface="Arial"/>
              </a:rPr>
              <a:t>√2 p =</a:t>
            </a:r>
            <a:r>
              <a:rPr lang="en-US" sz="3200" dirty="0" smtClean="0"/>
              <a:t> (1 + </a:t>
            </a:r>
            <a:r>
              <a:rPr lang="en-US" sz="3200" dirty="0" smtClean="0">
                <a:cs typeface="Arial"/>
              </a:rPr>
              <a:t>√-1)</a:t>
            </a:r>
          </a:p>
          <a:p>
            <a:r>
              <a:rPr lang="en-US" sz="3200" dirty="0" smtClean="0">
                <a:cs typeface="Arial"/>
              </a:rPr>
              <a:t>                           or, 2p</a:t>
            </a:r>
            <a:r>
              <a:rPr lang="en-US" sz="3200" baseline="30000" dirty="0" smtClean="0">
                <a:cs typeface="Arial"/>
              </a:rPr>
              <a:t>2</a:t>
            </a:r>
            <a:r>
              <a:rPr lang="en-US" sz="3200" dirty="0" smtClean="0">
                <a:cs typeface="Arial"/>
              </a:rPr>
              <a:t> = 1 + 2 √-1 -1</a:t>
            </a:r>
          </a:p>
          <a:p>
            <a:r>
              <a:rPr lang="en-US" sz="3200" dirty="0" smtClean="0">
                <a:cs typeface="Arial"/>
              </a:rPr>
              <a:t>                           or, 2p</a:t>
            </a:r>
            <a:r>
              <a:rPr lang="en-US" sz="3200" baseline="30000" dirty="0" smtClean="0">
                <a:cs typeface="Arial"/>
              </a:rPr>
              <a:t>2</a:t>
            </a:r>
            <a:r>
              <a:rPr lang="en-US" sz="3200" dirty="0" smtClean="0">
                <a:cs typeface="Arial"/>
              </a:rPr>
              <a:t> =  2 √-1</a:t>
            </a:r>
          </a:p>
          <a:p>
            <a:r>
              <a:rPr lang="en-US" sz="3200" dirty="0" smtClean="0">
                <a:cs typeface="Arial"/>
              </a:rPr>
              <a:t>                           or, p</a:t>
            </a:r>
            <a:r>
              <a:rPr lang="en-US" sz="3200" baseline="30000" dirty="0" smtClean="0">
                <a:cs typeface="Arial"/>
              </a:rPr>
              <a:t>2</a:t>
            </a:r>
            <a:r>
              <a:rPr lang="en-US" sz="3200" dirty="0" smtClean="0">
                <a:cs typeface="Arial"/>
              </a:rPr>
              <a:t> =   √-1</a:t>
            </a:r>
          </a:p>
          <a:p>
            <a:r>
              <a:rPr lang="en-US" sz="3200" dirty="0" smtClean="0">
                <a:cs typeface="Arial"/>
              </a:rPr>
              <a:t>     L. H. S. = p</a:t>
            </a:r>
            <a:r>
              <a:rPr lang="en-US" sz="3200" baseline="30000" dirty="0" smtClean="0">
                <a:cs typeface="Arial"/>
              </a:rPr>
              <a:t>6  </a:t>
            </a:r>
            <a:r>
              <a:rPr lang="en-US" sz="3200" dirty="0" smtClean="0">
                <a:cs typeface="Arial"/>
              </a:rPr>
              <a:t> + p</a:t>
            </a:r>
            <a:r>
              <a:rPr lang="en-US" sz="3200" baseline="30000" dirty="0" smtClean="0">
                <a:cs typeface="Arial"/>
              </a:rPr>
              <a:t>4 </a:t>
            </a:r>
            <a:r>
              <a:rPr lang="en-US" sz="3200" dirty="0" smtClean="0">
                <a:cs typeface="Arial"/>
              </a:rPr>
              <a:t> + p</a:t>
            </a:r>
            <a:r>
              <a:rPr lang="en-US" sz="3200" baseline="30000" dirty="0" smtClean="0">
                <a:cs typeface="Arial"/>
              </a:rPr>
              <a:t>2 </a:t>
            </a:r>
            <a:r>
              <a:rPr lang="en-US" sz="3200" dirty="0" smtClean="0">
                <a:cs typeface="Arial"/>
              </a:rPr>
              <a:t> +1 </a:t>
            </a:r>
          </a:p>
          <a:p>
            <a:r>
              <a:rPr lang="en-US" sz="3200" dirty="0" smtClean="0">
                <a:cs typeface="Arial"/>
              </a:rPr>
              <a:t>                  = ( p</a:t>
            </a:r>
            <a:r>
              <a:rPr lang="en-US" sz="3200" baseline="30000" dirty="0" smtClean="0">
                <a:cs typeface="Arial"/>
              </a:rPr>
              <a:t>2 </a:t>
            </a:r>
            <a:r>
              <a:rPr lang="en-US" sz="3200" dirty="0" smtClean="0">
                <a:cs typeface="Arial"/>
              </a:rPr>
              <a:t>)</a:t>
            </a:r>
            <a:r>
              <a:rPr lang="en-US" sz="3200" baseline="30000" dirty="0" smtClean="0">
                <a:cs typeface="Arial"/>
              </a:rPr>
              <a:t>3  </a:t>
            </a:r>
            <a:r>
              <a:rPr lang="en-US" sz="3200" dirty="0" smtClean="0">
                <a:cs typeface="Arial"/>
              </a:rPr>
              <a:t> + (p</a:t>
            </a:r>
            <a:r>
              <a:rPr lang="en-US" sz="3200" baseline="30000" dirty="0" smtClean="0">
                <a:cs typeface="Arial"/>
              </a:rPr>
              <a:t>2</a:t>
            </a:r>
            <a:r>
              <a:rPr lang="en-US" sz="3200" dirty="0" smtClean="0">
                <a:cs typeface="Arial"/>
              </a:rPr>
              <a:t> )</a:t>
            </a:r>
            <a:r>
              <a:rPr lang="en-US" sz="3200" baseline="30000" dirty="0" smtClean="0">
                <a:cs typeface="Arial"/>
              </a:rPr>
              <a:t> 2  </a:t>
            </a:r>
            <a:r>
              <a:rPr lang="en-US" sz="3200" dirty="0" smtClean="0">
                <a:cs typeface="Arial"/>
              </a:rPr>
              <a:t> + p</a:t>
            </a:r>
            <a:r>
              <a:rPr lang="en-US" sz="3200" baseline="30000" dirty="0" smtClean="0">
                <a:cs typeface="Arial"/>
              </a:rPr>
              <a:t>2 </a:t>
            </a:r>
            <a:r>
              <a:rPr lang="en-US" sz="3200" dirty="0" smtClean="0">
                <a:cs typeface="Arial"/>
              </a:rPr>
              <a:t> +1</a:t>
            </a:r>
          </a:p>
          <a:p>
            <a:r>
              <a:rPr lang="en-US" sz="3200" dirty="0" smtClean="0">
                <a:cs typeface="Arial"/>
              </a:rPr>
              <a:t>                  = (√-1)</a:t>
            </a:r>
            <a:r>
              <a:rPr lang="en-US" sz="3200" baseline="30000" dirty="0" smtClean="0">
                <a:cs typeface="Arial"/>
              </a:rPr>
              <a:t>3</a:t>
            </a:r>
            <a:r>
              <a:rPr lang="en-US" sz="3200" dirty="0" smtClean="0">
                <a:cs typeface="Arial"/>
              </a:rPr>
              <a:t> + (√-1)</a:t>
            </a:r>
            <a:r>
              <a:rPr lang="en-US" sz="3200" baseline="30000" dirty="0" smtClean="0">
                <a:cs typeface="Arial"/>
              </a:rPr>
              <a:t>2  </a:t>
            </a:r>
            <a:r>
              <a:rPr lang="en-US" sz="3200" dirty="0" smtClean="0">
                <a:cs typeface="Arial"/>
              </a:rPr>
              <a:t> + (√-1)</a:t>
            </a:r>
            <a:r>
              <a:rPr lang="en-US" sz="3200" baseline="30000" dirty="0" smtClean="0">
                <a:cs typeface="Arial"/>
              </a:rPr>
              <a:t> </a:t>
            </a:r>
            <a:r>
              <a:rPr lang="en-US" sz="3200" dirty="0" smtClean="0">
                <a:cs typeface="Arial"/>
              </a:rPr>
              <a:t> +1</a:t>
            </a:r>
          </a:p>
          <a:p>
            <a:r>
              <a:rPr lang="en-US" sz="3200" dirty="0" smtClean="0">
                <a:cs typeface="Arial"/>
              </a:rPr>
              <a:t>                  = - √-1 -1 + √-1  + 1</a:t>
            </a:r>
          </a:p>
          <a:p>
            <a:r>
              <a:rPr lang="en-US" sz="3200" dirty="0" smtClean="0">
                <a:cs typeface="Arial"/>
              </a:rPr>
              <a:t>                  = 0</a:t>
            </a:r>
          </a:p>
          <a:p>
            <a:r>
              <a:rPr lang="en-US" sz="3200" dirty="0" smtClean="0">
                <a:cs typeface="Arial"/>
              </a:rPr>
              <a:t>                  = R. H. S.   </a:t>
            </a:r>
            <a:r>
              <a:rPr lang="en-US" sz="3200" baseline="30000" dirty="0" smtClean="0">
                <a:cs typeface="Arial"/>
              </a:rPr>
              <a:t> </a:t>
            </a:r>
            <a:r>
              <a:rPr lang="en-US" sz="3200" dirty="0" smtClean="0">
                <a:cs typeface="Arial"/>
              </a:rPr>
              <a:t>  </a:t>
            </a:r>
            <a:endParaRPr lang="en-US" sz="32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838200"/>
            <a:ext cx="8763000" cy="137160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2800" dirty="0" smtClean="0"/>
              <a:t>M. E </a:t>
            </a:r>
            <a:r>
              <a:rPr lang="en-US" sz="2800" dirty="0" err="1" smtClean="0"/>
              <a:t>সিলেবাস</a:t>
            </a:r>
            <a:r>
              <a:rPr lang="en-US" sz="2800" dirty="0" smtClean="0"/>
              <a:t> ও </a:t>
            </a:r>
            <a:r>
              <a:rPr lang="en-US" sz="2800" dirty="0" err="1" smtClean="0"/>
              <a:t>বাড়ীর</a:t>
            </a:r>
            <a:r>
              <a:rPr lang="en-US" sz="2800" dirty="0" smtClean="0"/>
              <a:t> </a:t>
            </a:r>
            <a:r>
              <a:rPr lang="en-US" sz="2800" dirty="0" err="1" smtClean="0"/>
              <a:t>কাজ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প্রশ্নমালা</a:t>
            </a:r>
            <a:r>
              <a:rPr lang="en-US" sz="2800" dirty="0" smtClean="0"/>
              <a:t> ৩ </a:t>
            </a:r>
            <a:r>
              <a:rPr lang="en-US" sz="2800" dirty="0" err="1" smtClean="0"/>
              <a:t>এর</a:t>
            </a:r>
            <a:r>
              <a:rPr lang="en-US" sz="2800" dirty="0" smtClean="0"/>
              <a:t> </a:t>
            </a:r>
            <a:r>
              <a:rPr lang="en-US" sz="2800" dirty="0" err="1" smtClean="0"/>
              <a:t>সম্যসা</a:t>
            </a:r>
            <a:r>
              <a:rPr lang="en-US" sz="2800" dirty="0" smtClean="0"/>
              <a:t> </a:t>
            </a:r>
            <a:r>
              <a:rPr lang="en-US" sz="2800" dirty="0" err="1" smtClean="0"/>
              <a:t>নং</a:t>
            </a:r>
            <a:r>
              <a:rPr lang="en-US" sz="2800" dirty="0" smtClean="0"/>
              <a:t> ১২, ১৪, ১৬, ২৫, ২৭ 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534400" cy="5638800"/>
          </a:xfrm>
          <a:solidFill>
            <a:srgbClr val="0070C0"/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en-US" sz="3200" dirty="0" smtClean="0"/>
              <a:t>1/ </a:t>
            </a:r>
            <a:r>
              <a:rPr lang="en-US" sz="3200" dirty="0" err="1" smtClean="0"/>
              <a:t>যে</a:t>
            </a:r>
            <a:r>
              <a:rPr lang="en-US" sz="3200" dirty="0" smtClean="0"/>
              <a:t> </a:t>
            </a:r>
            <a:r>
              <a:rPr lang="en-US" sz="3200" dirty="0" err="1" smtClean="0"/>
              <a:t>কোন</a:t>
            </a:r>
            <a:r>
              <a:rPr lang="en-US" sz="3200" dirty="0" smtClean="0"/>
              <a:t> </a:t>
            </a:r>
            <a:r>
              <a:rPr lang="en-US" sz="3200" dirty="0" err="1" smtClean="0"/>
              <a:t>দুইটি</a:t>
            </a:r>
            <a:r>
              <a:rPr lang="en-US" sz="3200" dirty="0" smtClean="0"/>
              <a:t> </a:t>
            </a:r>
            <a:r>
              <a:rPr lang="en-US" sz="3200" dirty="0" err="1" smtClean="0"/>
              <a:t>উত্তর</a:t>
            </a:r>
            <a:r>
              <a:rPr lang="en-US" sz="3200" dirty="0" smtClean="0"/>
              <a:t> </a:t>
            </a:r>
            <a:r>
              <a:rPr lang="en-US" sz="3200" dirty="0" err="1" smtClean="0"/>
              <a:t>দিতে</a:t>
            </a:r>
            <a:r>
              <a:rPr lang="en-US" sz="3200" dirty="0" smtClean="0"/>
              <a:t> </a:t>
            </a:r>
            <a:r>
              <a:rPr lang="en-US" sz="3200" dirty="0" err="1" smtClean="0"/>
              <a:t>হবে</a:t>
            </a:r>
            <a:r>
              <a:rPr lang="en-US" sz="3200" dirty="0" smtClean="0"/>
              <a:t>       ২</a:t>
            </a:r>
            <a:r>
              <a:rPr lang="en-US" sz="3200" dirty="0" smtClean="0">
                <a:latin typeface="Arial"/>
                <a:cs typeface="Arial"/>
              </a:rPr>
              <a:t>×৫=‌১০</a:t>
            </a:r>
          </a:p>
          <a:p>
            <a:pPr>
              <a:buNone/>
            </a:pPr>
            <a:r>
              <a:rPr lang="en-US" sz="3200" dirty="0" err="1" smtClean="0">
                <a:latin typeface="Arial"/>
                <a:cs typeface="Arial"/>
              </a:rPr>
              <a:t>প্রশ্নমালা</a:t>
            </a:r>
            <a:r>
              <a:rPr lang="en-US" sz="3200" dirty="0" smtClean="0">
                <a:latin typeface="Arial"/>
                <a:cs typeface="Arial"/>
              </a:rPr>
              <a:t> -1.1→3,11,14,17,18,23,28,31,32,33</a:t>
            </a:r>
          </a:p>
          <a:p>
            <a:pPr>
              <a:buNone/>
            </a:pPr>
            <a:r>
              <a:rPr lang="en-US" sz="3200" dirty="0" err="1" smtClean="0">
                <a:cs typeface="Arial"/>
              </a:rPr>
              <a:t>প্রশ্নমালা</a:t>
            </a:r>
            <a:r>
              <a:rPr lang="en-US" sz="3200" dirty="0" smtClean="0">
                <a:cs typeface="Arial"/>
              </a:rPr>
              <a:t> -3 →3,7,10,11,12,16,17,22,25,26,27</a:t>
            </a:r>
          </a:p>
          <a:p>
            <a:pPr>
              <a:buNone/>
            </a:pPr>
            <a:r>
              <a:rPr lang="en-US" sz="3200" dirty="0" smtClean="0">
                <a:cs typeface="Arial"/>
              </a:rPr>
              <a:t>           </a:t>
            </a:r>
            <a:r>
              <a:rPr lang="en-US" sz="3200" dirty="0" err="1" smtClean="0">
                <a:cs typeface="Arial"/>
              </a:rPr>
              <a:t>উদাহরণ</a:t>
            </a:r>
            <a:r>
              <a:rPr lang="en-US" sz="3200" dirty="0" smtClean="0">
                <a:cs typeface="Arial"/>
              </a:rPr>
              <a:t> </a:t>
            </a:r>
            <a:r>
              <a:rPr lang="en-US" sz="3200" dirty="0" smtClean="0">
                <a:latin typeface="Arial"/>
                <a:cs typeface="Arial"/>
              </a:rPr>
              <a:t>→2,4,5,6,7</a:t>
            </a:r>
          </a:p>
          <a:p>
            <a:pPr>
              <a:buNone/>
            </a:pPr>
            <a:r>
              <a:rPr lang="en-US" sz="3200" dirty="0" smtClean="0">
                <a:latin typeface="Arial"/>
                <a:cs typeface="Arial"/>
              </a:rPr>
              <a:t>   2/</a:t>
            </a:r>
            <a:r>
              <a:rPr lang="en-US" sz="3200" dirty="0" smtClean="0"/>
              <a:t> </a:t>
            </a:r>
            <a:r>
              <a:rPr lang="en-US" sz="3200" dirty="0" err="1" smtClean="0"/>
              <a:t>যে</a:t>
            </a:r>
            <a:r>
              <a:rPr lang="en-US" sz="3200" dirty="0" smtClean="0"/>
              <a:t> </a:t>
            </a:r>
            <a:r>
              <a:rPr lang="en-US" sz="3200" dirty="0" err="1" smtClean="0"/>
              <a:t>কোন</a:t>
            </a:r>
            <a:r>
              <a:rPr lang="en-US" sz="3200" dirty="0" smtClean="0"/>
              <a:t> </a:t>
            </a:r>
            <a:r>
              <a:rPr lang="en-US" sz="3200" dirty="0" err="1" smtClean="0"/>
              <a:t>দুইটি</a:t>
            </a:r>
            <a:r>
              <a:rPr lang="en-US" sz="3200" dirty="0" smtClean="0"/>
              <a:t> </a:t>
            </a:r>
            <a:r>
              <a:rPr lang="en-US" sz="3200" dirty="0" err="1" smtClean="0"/>
              <a:t>উত্তর</a:t>
            </a:r>
            <a:r>
              <a:rPr lang="en-US" sz="3200" dirty="0" smtClean="0"/>
              <a:t> </a:t>
            </a:r>
            <a:r>
              <a:rPr lang="en-US" sz="3200" dirty="0" err="1" smtClean="0"/>
              <a:t>দিতে</a:t>
            </a:r>
            <a:r>
              <a:rPr lang="en-US" sz="3200" dirty="0" smtClean="0"/>
              <a:t> </a:t>
            </a:r>
            <a:r>
              <a:rPr lang="en-US" sz="3200" dirty="0" err="1" smtClean="0"/>
              <a:t>হবে</a:t>
            </a:r>
            <a:r>
              <a:rPr lang="en-US" sz="3200" dirty="0" smtClean="0"/>
              <a:t>        ২</a:t>
            </a:r>
            <a:r>
              <a:rPr lang="en-US" sz="3200" dirty="0" smtClean="0">
                <a:cs typeface="Arial"/>
              </a:rPr>
              <a:t>×৫=‌১০</a:t>
            </a:r>
          </a:p>
          <a:p>
            <a:pPr>
              <a:buNone/>
            </a:pPr>
            <a:r>
              <a:rPr lang="en-US" sz="3200" dirty="0" smtClean="0">
                <a:cs typeface="Arial"/>
              </a:rPr>
              <a:t> </a:t>
            </a:r>
            <a:r>
              <a:rPr lang="en-US" sz="3200" dirty="0" err="1" smtClean="0">
                <a:cs typeface="Arial"/>
              </a:rPr>
              <a:t>প্রশ্নমালা</a:t>
            </a:r>
            <a:r>
              <a:rPr lang="en-US" sz="3200" dirty="0" smtClean="0">
                <a:cs typeface="Arial"/>
              </a:rPr>
              <a:t> -7.1→3,4(iii),7(</a:t>
            </a:r>
            <a:r>
              <a:rPr lang="en-US" sz="3200" dirty="0" err="1" smtClean="0">
                <a:cs typeface="Arial"/>
              </a:rPr>
              <a:t>i</a:t>
            </a:r>
            <a:r>
              <a:rPr lang="en-US" sz="3200" dirty="0" smtClean="0">
                <a:cs typeface="Arial"/>
              </a:rPr>
              <a:t>),8,9(vi),11,16,17,19,21</a:t>
            </a:r>
          </a:p>
          <a:p>
            <a:pPr>
              <a:buNone/>
            </a:pPr>
            <a:r>
              <a:rPr lang="en-US" sz="3200" dirty="0" smtClean="0">
                <a:cs typeface="Arial"/>
              </a:rPr>
              <a:t> </a:t>
            </a:r>
            <a:r>
              <a:rPr lang="en-US" sz="3200" dirty="0" err="1" smtClean="0">
                <a:cs typeface="Arial"/>
              </a:rPr>
              <a:t>প্রশ্নমালা</a:t>
            </a:r>
            <a:r>
              <a:rPr lang="en-US" sz="3200" dirty="0" smtClean="0">
                <a:cs typeface="Arial"/>
              </a:rPr>
              <a:t> -7.2→1,7,9,11,17-21,25(iii),28,30,31,32,33</a:t>
            </a:r>
            <a:endParaRPr lang="en-US" sz="32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534400" cy="1143000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en-US" sz="5400" dirty="0" err="1" smtClean="0"/>
              <a:t>সমাপ্ত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1"/>
            <a:ext cx="7467600" cy="1828800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000" dirty="0" err="1" smtClean="0"/>
              <a:t>ধন্যবাদ</a:t>
            </a:r>
            <a:endParaRPr lang="en-US" sz="80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462</TotalTime>
  <Words>731</Words>
  <Application>Microsoft Office PowerPoint</Application>
  <PresentationFormat>On-screen Show (4:3)</PresentationFormat>
  <Paragraphs>73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Technic</vt:lpstr>
      <vt:lpstr>Equation</vt:lpstr>
      <vt:lpstr>Microsoft Equation 3.0</vt:lpstr>
      <vt:lpstr>         m¦vMZg </vt:lpstr>
      <vt:lpstr>         cvV-RwUj msL¨v</vt:lpstr>
      <vt:lpstr>       এককের ঘনমূল ও ধর্ম</vt:lpstr>
      <vt:lpstr>Slide 4</vt:lpstr>
      <vt:lpstr>Slide 5</vt:lpstr>
      <vt:lpstr>Slide 6</vt:lpstr>
      <vt:lpstr>Slide 7</vt:lpstr>
      <vt:lpstr>M. E সিলেবাস ও বাড়ীর কাজ প্রশ্নমালা ৩ এর সম্যসা নং ১২, ১৪, ১৬, ২৫, ২৭   </vt:lpstr>
      <vt:lpstr>সমাপ্ত</vt:lpstr>
      <vt:lpstr>                  C.T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m¦vMZg</dc:title>
  <dc:creator>Lotus</dc:creator>
  <cp:lastModifiedBy>HP PC</cp:lastModifiedBy>
  <cp:revision>97</cp:revision>
  <dcterms:created xsi:type="dcterms:W3CDTF">2015-04-30T09:03:52Z</dcterms:created>
  <dcterms:modified xsi:type="dcterms:W3CDTF">2016-05-19T02:15:30Z</dcterms:modified>
</cp:coreProperties>
</file>